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dia/image1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75" autoAdjust="0"/>
    <p:restoredTop sz="95033" autoAdjust="0"/>
  </p:normalViewPr>
  <p:slideViewPr>
    <p:cSldViewPr snapToGrid="0">
      <p:cViewPr>
        <p:scale>
          <a:sx n="66" d="100"/>
          <a:sy n="66" d="100"/>
        </p:scale>
        <p:origin x="1800" y="3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F1F53E-57D0-4850-BF86-31C7B0E6DE5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72817F-8514-4382-8C6A-BF7CFE19D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473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72817F-8514-4382-8C6A-BF7CFE19DED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789458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8F749-1992-C3F6-7A54-2E3FC8366C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B16B3C-5F61-B631-3D21-705C4FF29E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98442-FA0B-E8C2-3170-1444BF8C6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12FFE-2649-48A1-B4AE-FBF430F6EFB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367D6-76BB-84B6-D8BF-8045D779D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C601C-6937-1FB7-9DB8-15A6EA7DE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739-71CD-4C7D-A067-EE9DBBF3F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645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92EAD-B49C-32D9-6363-4A35B9E43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FDFEED-3A53-0B80-7654-0857CEDC8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3B6BB9-A569-EE24-2E17-41B4F6971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12FFE-2649-48A1-B4AE-FBF430F6EFB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BD185F-0E51-5095-D2F5-4B1A88D7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F2CE7-ECBE-5132-4E46-5E6D827CD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739-71CD-4C7D-A067-EE9DBBF3F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74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EC54A3-3276-32CE-71BC-0A082CF6BA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E49348-FA12-7059-80B1-35EF1D34D8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55673-6388-B290-3F46-C6917BF83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12FFE-2649-48A1-B4AE-FBF430F6EFB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E7EDE-08A4-1EC5-9D08-0C7E29CB4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C58960-CE14-64BF-F885-49E975666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739-71CD-4C7D-A067-EE9DBBF3F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798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10B58-AB52-B7D2-7CE6-DCC8F755C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9C926-0461-5835-6386-CCD282FF2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2FE2EC-E6C5-D0F3-BB1C-C43486778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12FFE-2649-48A1-B4AE-FBF430F6EFB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31C07-DBCB-8E54-AA3B-BA478AC66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7A6278-19ED-219C-1CCE-1C18BE243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739-71CD-4C7D-A067-EE9DBBF3F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015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1B406-82F8-2A83-3A22-0B3C88D95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AA6B0D-3554-8FC0-AF45-DBAAA6755A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5E2165-82F6-FD3D-A166-CADCE8690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12FFE-2649-48A1-B4AE-FBF430F6EFB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2ADD5-FDD5-5898-5BDC-2F5AFB0CD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8291A-25E1-2AFF-B2F3-DB347930E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739-71CD-4C7D-A067-EE9DBBF3F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109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A42C4-68F1-1188-D456-E5860F836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5A300-3601-F31F-A447-7506A5DEE4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F20B3F-DEF3-CEAB-FCFB-BA5981385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FF85AB-6D22-7F6D-715D-97B9E4D3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12FFE-2649-48A1-B4AE-FBF430F6EFB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693461-8267-EE6B-A627-E0AC81695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78934E-FA59-5D70-0784-A3BE52EBD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739-71CD-4C7D-A067-EE9DBBF3F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876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8574E-8CF1-2CCD-64F8-E985F6C1C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7556A2-8C05-A4D0-215D-C125E98A74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2AA2AF-889A-B7BF-4344-FD8707B2A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971136-F6AE-3679-3CC0-4CDFE20AE4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8709D2-2D20-B908-5B3D-7C4E99C6C5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31E4FD-7D92-C6C4-C9DE-696986AE0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12FFE-2649-48A1-B4AE-FBF430F6EFB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BAC448-CC2D-1B9E-1485-AF26937A1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F440C4-6877-56EC-7923-7C10A8BB6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739-71CD-4C7D-A067-EE9DBBF3F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932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D5396-D2D3-2976-5520-EA07145CC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9DF61F-A738-A6A2-904F-8C8D8DCEB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12FFE-2649-48A1-B4AE-FBF430F6EFB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2E0954-D254-D3FD-C41E-DB05151EC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9632E0-B1AB-4ED8-B771-13D79A62F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739-71CD-4C7D-A067-EE9DBBF3F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710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77579A-F1A8-9B9C-CE56-B3E15215A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12FFE-2649-48A1-B4AE-FBF430F6EFB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21F335-114B-2854-E755-E20C1C037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73208C-2A59-EA9A-A90C-362ECFA90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739-71CD-4C7D-A067-EE9DBBF3F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883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50FAE-6FEE-C897-AAB6-84E2222E5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8F340-A4C8-0CA1-D83B-6FC8B535B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1A6DDA-6AF7-5444-06E4-732DAFE5DB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9A693C-EC5C-9B24-EF27-8B2B531CB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12FFE-2649-48A1-B4AE-FBF430F6EFB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E82995-C968-C31F-8287-293BC547E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94CED3-1C45-F0F5-45B0-A3959E707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739-71CD-4C7D-A067-EE9DBBF3F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95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6927C-E6E4-7517-11C9-3D2E6AB28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08B07B-5B3A-DA73-6BBE-E4DFF17122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E0FF22-FBA0-55DB-49D2-D24483F52D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366D25-2947-B224-DBA7-05266EEFE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12FFE-2649-48A1-B4AE-FBF430F6EFB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53BF83-0C23-3CD0-215C-51C3808A6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7829A5-5F63-9C68-B0E2-48C78A902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739-71CD-4C7D-A067-EE9DBBF3F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766926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1687EC-87F6-4D5F-1BBD-07CBB4D4E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A04BB3-C253-B4A3-C160-3B915BF6C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AEC1E3-5F34-44C7-4E7E-3EA7A31294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112FFE-2649-48A1-B4AE-FBF430F6EFB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8F683-3ABF-F381-35C0-72F7B7E25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E43359-65EB-7CC3-4441-5C9BAB6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F31739-71CD-4C7D-A067-EE9DBBF3F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598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y-centers.com/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svg"/><Relationship Id="rId4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.sv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1.svg"/><Relationship Id="rId5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Body Top"/>
          <p:cNvSpPr txBox="1"/>
          <p:nvPr/>
        </p:nvSpPr>
        <p:spPr>
          <a:xfrm>
            <a:off x="594360" y="594360"/>
            <a:ext cx="11003250" cy="27889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spcAft>
                <a:spcPts val="200"/>
              </a:spcAft>
              <a:buNone/>
            </a:pPr>
            <a:r>
              <a:rPr lang="en-US" sz="2800" b="1" spc="-20" dirty="0">
                <a:solidFill>
                  <a:srgbClr val="1E532E"/>
                </a:solidFill>
                <a:latin typeface="Montserrat"/>
                <a:cs typeface="Montserrat"/>
              </a:rPr>
              <a:t>The Y-Centers Brand Advantage</a:t>
            </a:r>
          </a:p>
          <a:p>
            <a:pPr algn="l">
              <a:buNone/>
            </a:pPr>
            <a:r>
              <a:rPr lang="en-US" sz="1200" spc="120" dirty="0">
                <a:solidFill>
                  <a:srgbClr val="6B7280"/>
                </a:solidFill>
                <a:latin typeface="Montserrat"/>
                <a:cs typeface="Montserrat"/>
              </a:rPr>
              <a:t>By The Yisraelian Centers Group</a:t>
            </a:r>
          </a:p>
          <a:p>
            <a:pPr algn="l">
              <a:spcBef>
                <a:spcPts val="1100"/>
              </a:spcBef>
              <a:spcAft>
                <a:spcPts val="500"/>
              </a:spcAft>
              <a:buNone/>
            </a:pPr>
            <a:r>
              <a:rPr lang="en-US" sz="1800" b="1" dirty="0">
                <a:solidFill>
                  <a:srgbClr val="1E532E"/>
                </a:solidFill>
                <a:latin typeface="Montserrat"/>
                <a:cs typeface="Montserrat"/>
              </a:rPr>
              <a:t>After Closing Process</a:t>
            </a:r>
          </a:p>
          <a:p>
            <a:pPr algn="l">
              <a:lnSpc>
                <a:spcPct val="10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F2937"/>
                </a:solidFill>
                <a:latin typeface="Montserrat"/>
                <a:cs typeface="Montserrat"/>
              </a:rPr>
              <a:t>After every closing, Y-Centers management gives the center the same treatment — capture instant upside, protect the investment, mitigate risk and prepare to execute the business plan.</a:t>
            </a:r>
          </a:p>
          <a:p>
            <a:pPr marL="292608" indent="-292608" algn="l">
              <a:lnSpc>
                <a:spcPct val="105000"/>
              </a:lnSpc>
              <a:spcAft>
                <a:spcPts val="700"/>
              </a:spcAft>
              <a:buClr>
                <a:srgbClr val="1E532E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F2937"/>
                </a:solidFill>
                <a:latin typeface="Montserrat"/>
                <a:cs typeface="Montserrat"/>
              </a:rPr>
              <a:t>Take over management and re-trade vendors and contractors to reduce expenses.</a:t>
            </a:r>
          </a:p>
          <a:p>
            <a:pPr marL="292608" indent="-292608" algn="l">
              <a:lnSpc>
                <a:spcPct val="105000"/>
              </a:lnSpc>
              <a:spcAft>
                <a:spcPts val="700"/>
              </a:spcAft>
              <a:buClr>
                <a:srgbClr val="1E532E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F2937"/>
                </a:solidFill>
                <a:latin typeface="Montserrat"/>
                <a:cs typeface="Montserrat"/>
              </a:rPr>
              <a:t>Dispute the building value with the county to reduce property tax.</a:t>
            </a:r>
          </a:p>
          <a:p>
            <a:pPr marL="292608" indent="-292608" algn="l">
              <a:lnSpc>
                <a:spcPct val="105000"/>
              </a:lnSpc>
              <a:spcAft>
                <a:spcPts val="700"/>
              </a:spcAft>
              <a:buClr>
                <a:srgbClr val="1E532E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F2937"/>
                </a:solidFill>
                <a:latin typeface="Montserrat"/>
                <a:cs typeface="Montserrat"/>
              </a:rPr>
              <a:t>Run a full marketing and branding program for the center:</a:t>
            </a:r>
          </a:p>
        </p:txBody>
      </p:sp>
      <p:sp>
        <p:nvSpPr>
          <p:cNvPr id="902" name="Checklist A"/>
          <p:cNvSpPr txBox="1"/>
          <p:nvPr/>
        </p:nvSpPr>
        <p:spPr>
          <a:xfrm>
            <a:off x="886968" y="3383280"/>
            <a:ext cx="5149581" cy="19202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201168" indent="-201168" algn="l">
              <a:lnSpc>
                <a:spcPct val="104000"/>
              </a:lnSpc>
              <a:spcAft>
                <a:spcPts val="1000"/>
              </a:spcAft>
              <a:buClr>
                <a:srgbClr val="6B7280"/>
              </a:buClr>
              <a:buFont typeface="Arial" panose="020B0604020202020204" pitchFamily="34" charset="0"/>
              <a:buChar char="–"/>
            </a:pPr>
            <a:r>
              <a:rPr lang="en-US" sz="1250" dirty="0">
                <a:solidFill>
                  <a:srgbClr val="1F2937"/>
                </a:solidFill>
                <a:latin typeface="Montserrat"/>
                <a:cs typeface="Montserrat"/>
              </a:rPr>
              <a:t>Site plans</a:t>
            </a:r>
          </a:p>
          <a:p>
            <a:pPr marL="201168" indent="-201168" algn="l">
              <a:lnSpc>
                <a:spcPct val="104000"/>
              </a:lnSpc>
              <a:spcAft>
                <a:spcPts val="1000"/>
              </a:spcAft>
              <a:buClr>
                <a:srgbClr val="6B7280"/>
              </a:buClr>
              <a:buFont typeface="Arial" panose="020B0604020202020204" pitchFamily="34" charset="0"/>
              <a:buChar char="–"/>
            </a:pPr>
            <a:r>
              <a:rPr lang="en-US" sz="1250" dirty="0">
                <a:solidFill>
                  <a:srgbClr val="1F2937"/>
                </a:solidFill>
                <a:latin typeface="Montserrat"/>
                <a:cs typeface="Montserrat"/>
              </a:rPr>
              <a:t>AI drone video</a:t>
            </a:r>
          </a:p>
          <a:p>
            <a:pPr marL="201168" indent="-201168" algn="l">
              <a:lnSpc>
                <a:spcPct val="104000"/>
              </a:lnSpc>
              <a:spcAft>
                <a:spcPts val="1000"/>
              </a:spcAft>
              <a:buClr>
                <a:srgbClr val="6B7280"/>
              </a:buClr>
              <a:buFont typeface="Arial" panose="020B0604020202020204" pitchFamily="34" charset="0"/>
              <a:buChar char="–"/>
            </a:pPr>
            <a:r>
              <a:rPr lang="en-US" sz="1250" dirty="0">
                <a:solidFill>
                  <a:srgbClr val="1F2937"/>
                </a:solidFill>
                <a:latin typeface="Montserrat"/>
                <a:cs typeface="Montserrat"/>
              </a:rPr>
              <a:t>Professional photos</a:t>
            </a:r>
          </a:p>
          <a:p>
            <a:pPr marL="201168" indent="-201168" algn="l">
              <a:lnSpc>
                <a:spcPct val="104000"/>
              </a:lnSpc>
              <a:spcAft>
                <a:spcPts val="1000"/>
              </a:spcAft>
              <a:buClr>
                <a:srgbClr val="6B7280"/>
              </a:buClr>
              <a:buFont typeface="Arial" panose="020B0604020202020204" pitchFamily="34" charset="0"/>
              <a:buChar char="–"/>
            </a:pPr>
            <a:r>
              <a:rPr lang="en-US" sz="1250" dirty="0">
                <a:solidFill>
                  <a:srgbClr val="1F2937"/>
                </a:solidFill>
                <a:latin typeface="Montserrat"/>
                <a:cs typeface="Montserrat"/>
              </a:rPr>
              <a:t>Demographics study</a:t>
            </a:r>
          </a:p>
          <a:p>
            <a:pPr marL="201168" indent="-201168" algn="l">
              <a:lnSpc>
                <a:spcPct val="104000"/>
              </a:lnSpc>
              <a:spcAft>
                <a:spcPts val="1000"/>
              </a:spcAft>
              <a:buClr>
                <a:srgbClr val="6B7280"/>
              </a:buClr>
              <a:buFont typeface="Arial" panose="020B0604020202020204" pitchFamily="34" charset="0"/>
              <a:buChar char="–"/>
            </a:pPr>
            <a:r>
              <a:rPr lang="en-US" sz="1200" dirty="0">
                <a:solidFill>
                  <a:srgbClr val="1F2937"/>
                </a:solidFill>
                <a:latin typeface="Montserrat"/>
                <a:cs typeface="Montserrat"/>
              </a:rPr>
              <a:t xml:space="preserve">Listing added to </a:t>
            </a:r>
            <a:r>
              <a:rPr lang="en-US" sz="1250" b="1" dirty="0">
                <a:hlinkClick xmlns:r="http://schemas.openxmlformats.org/officeDocument/2006/relationships" r:id="rId2"/>
                <a:solidFill>
                  <a:srgbClr val="1E532E"/>
                </a:solidFill>
                <a:latin typeface="Montserrat"/>
                <a:cs typeface="Montserrat"/>
              </a:rPr>
              <a:t>www.Y-Centers.com</a:t>
            </a:r>
          </a:p>
          <a:p>
            <a:pPr marL="201168" indent="-201168" algn="l">
              <a:lnSpc>
                <a:spcPct val="104000"/>
              </a:lnSpc>
              <a:spcAft>
                <a:spcPts val="1000"/>
              </a:spcAft>
              <a:buClr>
                <a:srgbClr val="6B7280"/>
              </a:buClr>
              <a:buFont typeface="Arial" panose="020B0604020202020204" pitchFamily="34" charset="0"/>
              <a:buChar char="–"/>
            </a:pPr>
            <a:r>
              <a:rPr lang="en-US" sz="1250" dirty="0">
                <a:solidFill>
                  <a:srgbClr val="1F2937"/>
                </a:solidFill>
                <a:latin typeface="Montserrat"/>
                <a:cs typeface="Montserrat"/>
              </a:rPr>
              <a:t>LoopNet and Crexi for-rent ads</a:t>
            </a:r>
          </a:p>
        </p:txBody>
      </p:sp>
      <p:sp>
        <p:nvSpPr>
          <p:cNvPr id="903" name="Checklist B"/>
          <p:cNvSpPr txBox="1"/>
          <p:nvPr/>
        </p:nvSpPr>
        <p:spPr>
          <a:xfrm>
            <a:off x="6448029" y="3383280"/>
            <a:ext cx="5149581" cy="19202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201168" indent="-201168" algn="l">
              <a:lnSpc>
                <a:spcPct val="104000"/>
              </a:lnSpc>
              <a:spcAft>
                <a:spcPts val="1000"/>
              </a:spcAft>
              <a:buClr>
                <a:srgbClr val="6B7280"/>
              </a:buClr>
              <a:buFont typeface="Arial" panose="020B0604020202020204" pitchFamily="34" charset="0"/>
              <a:buChar char="–"/>
            </a:pPr>
            <a:r>
              <a:rPr lang="en-US" sz="1250" dirty="0">
                <a:solidFill>
                  <a:srgbClr val="1F2937"/>
                </a:solidFill>
                <a:latin typeface="Montserrat"/>
                <a:cs typeface="Montserrat"/>
              </a:rPr>
              <a:t>FOR RENT signs on every vacant unit</a:t>
            </a:r>
          </a:p>
          <a:p>
            <a:pPr marL="201168" indent="-201168" algn="l">
              <a:lnSpc>
                <a:spcPct val="104000"/>
              </a:lnSpc>
              <a:spcAft>
                <a:spcPts val="1000"/>
              </a:spcAft>
              <a:buClr>
                <a:srgbClr val="6B7280"/>
              </a:buClr>
              <a:buFont typeface="Arial" panose="020B0604020202020204" pitchFamily="34" charset="0"/>
              <a:buChar char="–"/>
            </a:pPr>
            <a:r>
              <a:rPr lang="en-US" sz="1250" dirty="0">
                <a:solidFill>
                  <a:srgbClr val="1F2937"/>
                </a:solidFill>
                <a:latin typeface="Montserrat"/>
                <a:cs typeface="Montserrat"/>
              </a:rPr>
              <a:t>FOR RENT signs on the main roads</a:t>
            </a:r>
          </a:p>
          <a:p>
            <a:pPr marL="201168" indent="-201168" algn="l">
              <a:lnSpc>
                <a:spcPct val="104000"/>
              </a:lnSpc>
              <a:spcAft>
                <a:spcPts val="1000"/>
              </a:spcAft>
              <a:buClr>
                <a:srgbClr val="6B7280"/>
              </a:buClr>
              <a:buFont typeface="Arial" panose="020B0604020202020204" pitchFamily="34" charset="0"/>
              <a:buChar char="–"/>
            </a:pPr>
            <a:r>
              <a:rPr lang="en-US" sz="1250" dirty="0">
                <a:solidFill>
                  <a:srgbClr val="1F2937"/>
                </a:solidFill>
                <a:latin typeface="Montserrat"/>
                <a:cs typeface="Montserrat"/>
              </a:rPr>
              <a:t>Store fronts of vacant spaces cleaned</a:t>
            </a:r>
          </a:p>
          <a:p>
            <a:pPr marL="201168" indent="-201168" algn="l">
              <a:lnSpc>
                <a:spcPct val="104000"/>
              </a:lnSpc>
              <a:spcAft>
                <a:spcPts val="1000"/>
              </a:spcAft>
              <a:buClr>
                <a:srgbClr val="6B7280"/>
              </a:buClr>
              <a:buFont typeface="Arial" panose="020B0604020202020204" pitchFamily="34" charset="0"/>
              <a:buChar char="–"/>
            </a:pPr>
            <a:r>
              <a:rPr lang="en-US" sz="1250" dirty="0">
                <a:solidFill>
                  <a:srgbClr val="1F2937"/>
                </a:solidFill>
                <a:latin typeface="Montserrat"/>
                <a:cs typeface="Montserrat"/>
              </a:rPr>
              <a:t>Vacant units cleaned, lockboxes with unit keys</a:t>
            </a:r>
          </a:p>
          <a:p>
            <a:pPr marL="201168" indent="-201168" algn="l">
              <a:lnSpc>
                <a:spcPct val="104000"/>
              </a:lnSpc>
              <a:spcAft>
                <a:spcPts val="1000"/>
              </a:spcAft>
              <a:buClr>
                <a:srgbClr val="6B7280"/>
              </a:buClr>
              <a:buFont typeface="Arial" panose="020B0604020202020204" pitchFamily="34" charset="0"/>
              <a:buChar char="–"/>
            </a:pPr>
            <a:r>
              <a:rPr lang="en-US" sz="1250" dirty="0">
                <a:solidFill>
                  <a:srgbClr val="1F2937"/>
                </a:solidFill>
                <a:latin typeface="Montserrat"/>
                <a:cs typeface="Montserrat"/>
              </a:rPr>
              <a:t>Vacancy list sent to our tenant network (CoStar, ICSC)</a:t>
            </a:r>
          </a:p>
        </p:txBody>
      </p:sp>
      <p:sp>
        <p:nvSpPr>
          <p:cNvPr id="904" name="Body Bottom"/>
          <p:cNvSpPr txBox="1"/>
          <p:nvPr/>
        </p:nvSpPr>
        <p:spPr>
          <a:xfrm>
            <a:off x="594360" y="5303520"/>
            <a:ext cx="11003250" cy="1069848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pPr marL="292608" indent="-292608" algn="l">
              <a:lnSpc>
                <a:spcPct val="105000"/>
              </a:lnSpc>
              <a:spcAft>
                <a:spcPts val="700"/>
              </a:spcAft>
              <a:buClr>
                <a:srgbClr val="1E532E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F2937"/>
                </a:solidFill>
                <a:latin typeface="Montserrat"/>
                <a:cs typeface="Montserrat"/>
              </a:rPr>
              <a:t>Approach month-to-month tenants to raise rent and sign 3–5 year leases with four 5-year options.</a:t>
            </a:r>
          </a:p>
          <a:p>
            <a:pPr marL="292608" indent="-292608" algn="l">
              <a:lnSpc>
                <a:spcPct val="105000"/>
              </a:lnSpc>
              <a:spcAft>
                <a:spcPts val="700"/>
              </a:spcAft>
              <a:buClr>
                <a:srgbClr val="1E532E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F2937"/>
                </a:solidFill>
                <a:latin typeface="Montserrat"/>
                <a:cs typeface="Montserrat"/>
              </a:rPr>
              <a:t>Clean up 24 months of accounting to prepare for a refinance or sale.</a:t>
            </a:r>
          </a:p>
          <a:p>
            <a:pPr marL="292608" indent="-292608" algn="l">
              <a:lnSpc>
                <a:spcPct val="105000"/>
              </a:lnSpc>
              <a:buClr>
                <a:srgbClr val="1E532E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F2937"/>
                </a:solidFill>
                <a:latin typeface="Montserrat"/>
                <a:cs typeface="Montserrat"/>
              </a:rPr>
              <a:t>Lease the vacant spaces to increase NOI.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15391-FFE9-2591-DCE8-C897D2FBD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0366DE0-DF56-25CE-6A0C-6E10CFBDDEAB}"/>
              </a:ext>
            </a:extLst>
          </p:cNvPr>
          <p:cNvSpPr/>
          <p:nvPr/>
        </p:nvSpPr>
        <p:spPr>
          <a:xfrm>
            <a:off x="2359730" y="2792955"/>
            <a:ext cx="7937287" cy="39175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5" name="Slide Title"/>
          <p:cNvSpPr txBox="1"/>
          <p:nvPr/>
        </p:nvSpPr>
        <p:spPr>
          <a:xfrm>
            <a:off x="0" y="237744"/>
            <a:ext cx="12191970" cy="8686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spcAft>
                <a:spcPts val="250"/>
              </a:spcAft>
              <a:buNone/>
            </a:pPr>
            <a:r>
              <a:rPr lang="en-US" sz="2400" b="1" spc="-20" dirty="0">
                <a:solidFill>
                  <a:srgbClr val="1E532E"/>
                </a:solidFill>
                <a:latin typeface="Montserrat"/>
                <a:cs typeface="Montserrat"/>
              </a:rPr>
              <a:t>Store front preparation</a:t>
            </a:r>
          </a:p>
          <a:p>
            <a:pPr algn="ctr">
              <a:buNone/>
            </a:pPr>
            <a:r>
              <a:rPr lang="en-US" sz="1100" spc="200" dirty="0">
                <a:solidFill>
                  <a:srgbClr val="6B7280"/>
                </a:solidFill>
                <a:latin typeface="Montserrat"/>
                <a:cs typeface="Montserrat"/>
              </a:rPr>
              <a:t>BANNER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C777A1B-DC07-BF46-EE99-54237FEDB741}"/>
              </a:ext>
            </a:extLst>
          </p:cNvPr>
          <p:cNvCxnSpPr>
            <a:cxnSpLocks/>
          </p:cNvCxnSpPr>
          <p:nvPr/>
        </p:nvCxnSpPr>
        <p:spPr>
          <a:xfrm flipV="1">
            <a:off x="0" y="6701659"/>
            <a:ext cx="12192000" cy="453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1EB340A-5C85-E3F2-52A5-7A9DEECCB1F0}"/>
              </a:ext>
            </a:extLst>
          </p:cNvPr>
          <p:cNvSpPr txBox="1"/>
          <p:nvPr/>
        </p:nvSpPr>
        <p:spPr>
          <a:xfrm>
            <a:off x="8647463" y="3766347"/>
            <a:ext cx="1637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b="1" sz="1400" lang="en-US" dirty="0">
                <a:latin typeface="Montserrat"/>
                <a:cs typeface="Montserrat"/>
              </a:rPr>
              <a:t>628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5E89B73-AFEA-41DF-7238-428EA1317F6E}"/>
              </a:ext>
            </a:extLst>
          </p:cNvPr>
          <p:cNvCxnSpPr>
            <a:cxnSpLocks/>
          </p:cNvCxnSpPr>
          <p:nvPr/>
        </p:nvCxnSpPr>
        <p:spPr>
          <a:xfrm flipH="1">
            <a:off x="8841564" y="2896496"/>
            <a:ext cx="605464" cy="5945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2AC0A6E-9B3B-1FA2-4C55-A6DFFDFFE8D2}"/>
              </a:ext>
            </a:extLst>
          </p:cNvPr>
          <p:cNvCxnSpPr>
            <a:cxnSpLocks/>
          </p:cNvCxnSpPr>
          <p:nvPr/>
        </p:nvCxnSpPr>
        <p:spPr>
          <a:xfrm flipH="1">
            <a:off x="8841564" y="2917390"/>
            <a:ext cx="344913" cy="3307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9B076D3A-0FC7-3BA6-A3ED-3667E1919E8E}"/>
              </a:ext>
            </a:extLst>
          </p:cNvPr>
          <p:cNvSpPr/>
          <p:nvPr/>
        </p:nvSpPr>
        <p:spPr>
          <a:xfrm>
            <a:off x="8605387" y="2804813"/>
            <a:ext cx="103520" cy="3888396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AB9283D-FDB5-CE47-D007-F4DD229D2768}"/>
              </a:ext>
            </a:extLst>
          </p:cNvPr>
          <p:cNvSpPr/>
          <p:nvPr/>
        </p:nvSpPr>
        <p:spPr>
          <a:xfrm>
            <a:off x="5323640" y="2804567"/>
            <a:ext cx="95991" cy="389709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F37B40D-ACE8-A92F-C7D9-19219A0A6EEF}"/>
              </a:ext>
            </a:extLst>
          </p:cNvPr>
          <p:cNvSpPr/>
          <p:nvPr/>
        </p:nvSpPr>
        <p:spPr>
          <a:xfrm rot="5400000">
            <a:off x="6261075" y="204481"/>
            <a:ext cx="122118" cy="7924805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C6D3F46-89FD-362C-E962-C8F2288F332E}"/>
              </a:ext>
            </a:extLst>
          </p:cNvPr>
          <p:cNvCxnSpPr>
            <a:cxnSpLocks/>
          </p:cNvCxnSpPr>
          <p:nvPr/>
        </p:nvCxnSpPr>
        <p:spPr>
          <a:xfrm flipH="1">
            <a:off x="5597752" y="2942481"/>
            <a:ext cx="605464" cy="5945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A687282-7728-7FBC-F0A9-D2F3E4A009F2}"/>
              </a:ext>
            </a:extLst>
          </p:cNvPr>
          <p:cNvCxnSpPr>
            <a:cxnSpLocks/>
          </p:cNvCxnSpPr>
          <p:nvPr/>
        </p:nvCxnSpPr>
        <p:spPr>
          <a:xfrm flipH="1">
            <a:off x="5597752" y="2963375"/>
            <a:ext cx="344913" cy="3307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DDE59BF3-6AA6-8FCC-3EDC-232CC303B486}"/>
              </a:ext>
            </a:extLst>
          </p:cNvPr>
          <p:cNvSpPr/>
          <p:nvPr/>
        </p:nvSpPr>
        <p:spPr>
          <a:xfrm>
            <a:off x="8799641" y="5553977"/>
            <a:ext cx="122120" cy="286177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20D4CC4-4235-F6B2-F942-D74BD985F7F5}"/>
              </a:ext>
            </a:extLst>
          </p:cNvPr>
          <p:cNvSpPr/>
          <p:nvPr/>
        </p:nvSpPr>
        <p:spPr>
          <a:xfrm>
            <a:off x="10193828" y="4261761"/>
            <a:ext cx="64479" cy="2424015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8D14DEF-ED09-FF54-278B-74E1E041A5D3}"/>
              </a:ext>
            </a:extLst>
          </p:cNvPr>
          <p:cNvSpPr/>
          <p:nvPr/>
        </p:nvSpPr>
        <p:spPr>
          <a:xfrm>
            <a:off x="8729635" y="4247672"/>
            <a:ext cx="64479" cy="2438107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492FDBB3-47B1-06DF-A0D6-90BBF33738D6}"/>
              </a:ext>
            </a:extLst>
          </p:cNvPr>
          <p:cNvCxnSpPr>
            <a:cxnSpLocks/>
          </p:cNvCxnSpPr>
          <p:nvPr/>
        </p:nvCxnSpPr>
        <p:spPr>
          <a:xfrm flipH="1">
            <a:off x="8921084" y="4367217"/>
            <a:ext cx="605464" cy="5945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D812FDC5-9862-1E52-60A6-CBA007B62F61}"/>
              </a:ext>
            </a:extLst>
          </p:cNvPr>
          <p:cNvCxnSpPr>
            <a:cxnSpLocks/>
          </p:cNvCxnSpPr>
          <p:nvPr/>
        </p:nvCxnSpPr>
        <p:spPr>
          <a:xfrm flipH="1">
            <a:off x="8921084" y="4388111"/>
            <a:ext cx="344913" cy="3307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43E460F3-D892-AF4B-1A19-A185A0D2CCF2}"/>
              </a:ext>
            </a:extLst>
          </p:cNvPr>
          <p:cNvSpPr/>
          <p:nvPr/>
        </p:nvSpPr>
        <p:spPr>
          <a:xfrm rot="5400000">
            <a:off x="9461731" y="3515577"/>
            <a:ext cx="64479" cy="152867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B543A012-D059-10C6-97B4-04B69CF6ED06}"/>
              </a:ext>
            </a:extLst>
          </p:cNvPr>
          <p:cNvSpPr/>
          <p:nvPr/>
        </p:nvSpPr>
        <p:spPr>
          <a:xfrm rot="5400000">
            <a:off x="9461731" y="4757612"/>
            <a:ext cx="64479" cy="1399714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EFE638B-2D0E-47FC-2788-51730B183DC5}"/>
              </a:ext>
            </a:extLst>
          </p:cNvPr>
          <p:cNvSpPr/>
          <p:nvPr/>
        </p:nvSpPr>
        <p:spPr>
          <a:xfrm rot="5400000">
            <a:off x="9461729" y="5889203"/>
            <a:ext cx="64479" cy="1528674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5603FF78-D646-D2A4-1C67-541B8A849087}"/>
              </a:ext>
            </a:extLst>
          </p:cNvPr>
          <p:cNvSpPr/>
          <p:nvPr/>
        </p:nvSpPr>
        <p:spPr>
          <a:xfrm>
            <a:off x="8731057" y="5955974"/>
            <a:ext cx="64479" cy="6594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356A5D0-3397-4A76-739B-269EEBA50617}"/>
              </a:ext>
            </a:extLst>
          </p:cNvPr>
          <p:cNvCxnSpPr>
            <a:cxnSpLocks/>
          </p:cNvCxnSpPr>
          <p:nvPr/>
        </p:nvCxnSpPr>
        <p:spPr>
          <a:xfrm>
            <a:off x="8763303" y="5976199"/>
            <a:ext cx="0" cy="552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6EB88AD0-2E1B-83E8-F862-314E5FD58DBA}"/>
              </a:ext>
            </a:extLst>
          </p:cNvPr>
          <p:cNvSpPr/>
          <p:nvPr/>
        </p:nvSpPr>
        <p:spPr>
          <a:xfrm>
            <a:off x="10278531" y="2734444"/>
            <a:ext cx="95991" cy="3958766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EC85A8-1DDD-06DD-350E-033B5D2F0058}"/>
              </a:ext>
            </a:extLst>
          </p:cNvPr>
          <p:cNvSpPr/>
          <p:nvPr/>
        </p:nvSpPr>
        <p:spPr>
          <a:xfrm rot="5400000">
            <a:off x="6265267" y="-1303937"/>
            <a:ext cx="122118" cy="8096393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941CDA7-A71D-36E9-6A8E-5E979D60B1EC}"/>
              </a:ext>
            </a:extLst>
          </p:cNvPr>
          <p:cNvCxnSpPr>
            <a:cxnSpLocks/>
          </p:cNvCxnSpPr>
          <p:nvPr/>
        </p:nvCxnSpPr>
        <p:spPr>
          <a:xfrm flipH="1">
            <a:off x="10790870" y="4761335"/>
            <a:ext cx="581917" cy="5251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08" name="Lockbox Label"/>
          <p:cNvSpPr txBox="1"/>
          <p:nvPr/>
        </p:nvSpPr>
        <p:spPr>
          <a:xfrm>
            <a:off x="11064240" y="4528237"/>
            <a:ext cx="1005840" cy="22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>
              <a:buNone/>
            </a:pPr>
            <a:r>
              <a:rPr lang="en-US" sz="950" b="1" dirty="0">
                <a:solidFill>
                  <a:srgbClr val="1F2937"/>
                </a:solidFill>
                <a:latin typeface="Montserrat"/>
                <a:cs typeface="Montserrat"/>
              </a:rPr>
              <a:t>Lockbox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F89E756-D519-6F19-2647-EE1A0C9733FE}"/>
              </a:ext>
            </a:extLst>
          </p:cNvPr>
          <p:cNvSpPr/>
          <p:nvPr/>
        </p:nvSpPr>
        <p:spPr>
          <a:xfrm>
            <a:off x="10538460" y="5304889"/>
            <a:ext cx="187325" cy="258909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BFAD9C-13F2-598D-364F-75C17D08F187}"/>
              </a:ext>
            </a:extLst>
          </p:cNvPr>
          <p:cNvSpPr/>
          <p:nvPr/>
        </p:nvSpPr>
        <p:spPr>
          <a:xfrm>
            <a:off x="10571737" y="5360848"/>
            <a:ext cx="121028" cy="4571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4DA6AC2-2A10-3A40-3DD7-88A4C776793D}"/>
              </a:ext>
            </a:extLst>
          </p:cNvPr>
          <p:cNvSpPr txBox="1"/>
          <p:nvPr/>
        </p:nvSpPr>
        <p:spPr>
          <a:xfrm>
            <a:off x="10471540" y="5307172"/>
            <a:ext cx="322190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sz="500" lang="en-US" dirty="0">
                <a:latin typeface="Montserrat"/>
                <a:cs typeface="Montserrat"/>
              </a:rPr>
              <a:t>1234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44DCB81-917B-A988-BF82-C4A8476D7FC8}"/>
              </a:ext>
            </a:extLst>
          </p:cNvPr>
          <p:cNvSpPr/>
          <p:nvPr/>
        </p:nvSpPr>
        <p:spPr>
          <a:xfrm>
            <a:off x="5378134" y="4180854"/>
            <a:ext cx="1999412" cy="17224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02BFC35-ED83-C803-5B4B-15F0DC5C8D25}"/>
              </a:ext>
            </a:extLst>
          </p:cNvPr>
          <p:cNvSpPr/>
          <p:nvPr/>
        </p:nvSpPr>
        <p:spPr>
          <a:xfrm>
            <a:off x="5387073" y="4191209"/>
            <a:ext cx="1982533" cy="42935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130E2A5-D5D3-1DE8-9038-BB8D9846F6F4}"/>
              </a:ext>
            </a:extLst>
          </p:cNvPr>
          <p:cNvSpPr txBox="1"/>
          <p:nvPr/>
        </p:nvSpPr>
        <p:spPr>
          <a:xfrm>
            <a:off x="5323758" y="4171627"/>
            <a:ext cx="2110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Montserrat" pitchFamily="2" charset="0"/>
                <a:cs typeface="Aharoni" panose="02010803020104030203" pitchFamily="2" charset="-79"/>
              </a:rPr>
              <a:t>FOR RENT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A618FA0-224B-07CE-CC79-B7DB7E4DBB84}"/>
              </a:ext>
            </a:extLst>
          </p:cNvPr>
          <p:cNvSpPr txBox="1"/>
          <p:nvPr/>
        </p:nvSpPr>
        <p:spPr>
          <a:xfrm>
            <a:off x="5390401" y="4613498"/>
            <a:ext cx="199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Montserrat" pitchFamily="2" charset="0"/>
              </a:rPr>
              <a:t>1,800 SF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D7E6931-2FE0-4921-7698-5CCE114A9769}"/>
              </a:ext>
            </a:extLst>
          </p:cNvPr>
          <p:cNvSpPr txBox="1"/>
          <p:nvPr/>
        </p:nvSpPr>
        <p:spPr>
          <a:xfrm>
            <a:off x="5360263" y="5007593"/>
            <a:ext cx="20376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Montserrat" pitchFamily="2" charset="0"/>
              </a:rPr>
              <a:t>Special Move-in offer!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23998D3-D2AF-E57B-CBC0-8861B8A865C7}"/>
              </a:ext>
            </a:extLst>
          </p:cNvPr>
          <p:cNvSpPr txBox="1"/>
          <p:nvPr/>
        </p:nvSpPr>
        <p:spPr>
          <a:xfrm>
            <a:off x="5513708" y="5264790"/>
            <a:ext cx="18624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Montserrat" pitchFamily="2" charset="0"/>
              </a:rPr>
              <a:t>Call or text now:</a:t>
            </a:r>
          </a:p>
        </p:txBody>
      </p:sp>
      <p:pic>
        <p:nvPicPr>
          <p:cNvPr id="62" name="Graphic 13" descr="Receiver with solid fill">
            <a:extLst>
              <a:ext uri="{FF2B5EF4-FFF2-40B4-BE49-F238E27FC236}">
                <a16:creationId xmlns:a16="http://schemas.microsoft.com/office/drawing/2014/main" id="{BA169F3A-BA4D-5E03-E234-9F2971E68B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260" y="5290904"/>
            <a:ext cx="212922" cy="212922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84B86FBA-D78F-3440-0AA5-51A7F372E965}"/>
              </a:ext>
            </a:extLst>
          </p:cNvPr>
          <p:cNvSpPr txBox="1"/>
          <p:nvPr/>
        </p:nvSpPr>
        <p:spPr>
          <a:xfrm>
            <a:off x="5399775" y="5540567"/>
            <a:ext cx="16460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Montserrat" pitchFamily="2" charset="0"/>
              </a:rPr>
              <a:t>(904) 800-7475</a:t>
            </a:r>
          </a:p>
        </p:txBody>
      </p:sp>
      <p:pic>
        <p:nvPicPr>
          <p:cNvPr id="69" name="Picture 68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DE39A5B5-4BEE-1812-1275-B95096ED81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2" t="11925" r="12809" b="11989"/>
          <a:stretch>
            <a:fillRect/>
          </a:stretch>
        </p:blipFill>
        <p:spPr>
          <a:xfrm>
            <a:off x="7023379" y="5540262"/>
            <a:ext cx="306542" cy="308889"/>
          </a:xfrm>
          <a:prstGeom prst="rect">
            <a:avLst/>
          </a:prstGeom>
        </p:spPr>
      </p:pic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18F5542C-DEE8-8BEC-2BB7-2591E0DF9021}"/>
              </a:ext>
            </a:extLst>
          </p:cNvPr>
          <p:cNvCxnSpPr>
            <a:cxnSpLocks/>
          </p:cNvCxnSpPr>
          <p:nvPr/>
        </p:nvCxnSpPr>
        <p:spPr>
          <a:xfrm flipH="1">
            <a:off x="2551530" y="4366504"/>
            <a:ext cx="605464" cy="5945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9678982B-12B7-E710-F7DE-4035D12DFE5C}"/>
              </a:ext>
            </a:extLst>
          </p:cNvPr>
          <p:cNvCxnSpPr>
            <a:cxnSpLocks/>
          </p:cNvCxnSpPr>
          <p:nvPr/>
        </p:nvCxnSpPr>
        <p:spPr>
          <a:xfrm flipH="1">
            <a:off x="2551530" y="4387398"/>
            <a:ext cx="344913" cy="3307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0CE6131D-E9FF-4556-AE8C-CCC2F850AA1B}"/>
              </a:ext>
            </a:extLst>
          </p:cNvPr>
          <p:cNvSpPr/>
          <p:nvPr/>
        </p:nvSpPr>
        <p:spPr>
          <a:xfrm>
            <a:off x="2275190" y="2804567"/>
            <a:ext cx="95991" cy="389709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1FAB2AF3-5AC0-6E5F-9A80-4C16721E1073}"/>
              </a:ext>
            </a:extLst>
          </p:cNvPr>
          <p:cNvCxnSpPr>
            <a:cxnSpLocks/>
          </p:cNvCxnSpPr>
          <p:nvPr/>
        </p:nvCxnSpPr>
        <p:spPr>
          <a:xfrm flipH="1">
            <a:off x="2561690" y="2944104"/>
            <a:ext cx="605464" cy="5945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02DE6256-EF89-D3AD-A0FC-75E38825A08B}"/>
              </a:ext>
            </a:extLst>
          </p:cNvPr>
          <p:cNvCxnSpPr>
            <a:cxnSpLocks/>
          </p:cNvCxnSpPr>
          <p:nvPr/>
        </p:nvCxnSpPr>
        <p:spPr>
          <a:xfrm flipH="1">
            <a:off x="2561690" y="2964998"/>
            <a:ext cx="344913" cy="3307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07" name="Rectangle 74"/>
          <p:cNvSpPr/>
          <p:nvPr/>
        </p:nvSpPr>
        <p:spPr>
          <a:xfrm>
            <a:off x="413005" y="2702054"/>
            <a:ext cx="1240535" cy="933814"/>
          </a:xfrm>
          <a:prstGeom prst="rect">
            <a:avLst/>
          </a:prstGeom>
          <a:solidFill>
            <a:srgbClr val="1E532E"/>
          </a:solidFill>
          <a:ln>
            <a:noFill/>
          </a:ln>
        </p:spPr>
        <p:txBody>
          <a:bodyPr rtlCol="0" lIns="45720" rIns="45720" anchor="ctr"/>
          <a:lstStyle/>
          <a:p>
            <a:pPr algn="ctr">
              <a:lnSpc>
                <a:spcPct val="112000"/>
              </a:lnSpc>
              <a:buNone/>
            </a:pPr>
            <a:r>
              <a:rPr lang="en-US" sz="1000" b="1" spc="80" dirty="0">
                <a:solidFill>
                  <a:srgbClr val="FFFFFF"/>
                </a:solidFill>
                <a:latin typeface="Montserrat"/>
                <a:cs typeface="Montserrat"/>
              </a:rPr>
              <a:t>REAL EXAMPLE PHOTO</a:t>
            </a:r>
          </a:p>
        </p:txBody>
      </p:sp>
      <p:sp>
        <p:nvSpPr>
          <p:cNvPr id="906" name="Spec List"/>
          <p:cNvSpPr txBox="1"/>
          <p:nvPr/>
        </p:nvSpPr>
        <p:spPr>
          <a:xfrm>
            <a:off x="594360" y="804672"/>
            <a:ext cx="3931920" cy="13258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spcAft>
                <a:spcPts val="480"/>
              </a:spcAft>
              <a:buNone/>
            </a:pPr>
            <a:r>
              <a:rPr lang="en-US" sz="1200" b="1" spc="10" dirty="0">
                <a:solidFill>
                  <a:srgbClr val="1E532E"/>
                </a:solidFill>
                <a:latin typeface="Montserrat"/>
                <a:cs typeface="Montserrat"/>
              </a:rPr>
              <a:t>Front view and entrance</a:t>
            </a:r>
          </a:p>
          <a:p>
            <a:pPr marL="219456" indent="-219456" algn="l">
              <a:lnSpc>
                <a:spcPct val="105000"/>
              </a:lnSpc>
              <a:spcAft>
                <a:spcPts val="480"/>
              </a:spcAft>
              <a:buClr>
                <a:srgbClr val="1E532E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1F2937"/>
                </a:solidFill>
                <a:latin typeface="Montserrat"/>
                <a:cs typeface="Montserrat"/>
              </a:rPr>
              <a:t>Glass scraped, cleaned and streak-free.</a:t>
            </a:r>
          </a:p>
          <a:p>
            <a:pPr marL="219456" indent="-219456" algn="l">
              <a:lnSpc>
                <a:spcPct val="105000"/>
              </a:lnSpc>
              <a:spcAft>
                <a:spcPts val="480"/>
              </a:spcAft>
              <a:buClr>
                <a:srgbClr val="1E532E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1F2937"/>
                </a:solidFill>
                <a:latin typeface="Montserrat"/>
                <a:cs typeface="Montserrat"/>
              </a:rPr>
              <a:t>All aluminum cleaned, caulked and painted.</a:t>
            </a:r>
          </a:p>
          <a:p>
            <a:pPr marL="219456" indent="-219456" algn="l">
              <a:lnSpc>
                <a:spcPct val="105000"/>
              </a:lnSpc>
              <a:spcAft>
                <a:spcPts val="480"/>
              </a:spcAft>
              <a:buClr>
                <a:srgbClr val="1E532E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1F2937"/>
                </a:solidFill>
                <a:latin typeface="Montserrat"/>
                <a:cs typeface="Montserrat"/>
              </a:rPr>
              <a:t>New unit numbers matching the site plan.</a:t>
            </a:r>
          </a:p>
          <a:p>
            <a:pPr marL="219456" indent="-219456" algn="l">
              <a:lnSpc>
                <a:spcPct val="105000"/>
              </a:lnSpc>
              <a:spcAft>
                <a:spcPts val="480"/>
              </a:spcAft>
              <a:buClr>
                <a:srgbClr val="1E532E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1F2937"/>
                </a:solidFill>
                <a:latin typeface="Montserrat"/>
                <a:cs typeface="Montserrat"/>
              </a:rPr>
              <a:t>Lockbox installed with a working unit key.</a:t>
            </a:r>
          </a:p>
          <a:p>
            <a:pPr marL="219456" indent="-219456" algn="l">
              <a:lnSpc>
                <a:spcPct val="105000"/>
              </a:lnSpc>
              <a:spcAft>
                <a:spcPts val="480"/>
              </a:spcAft>
              <a:buClr>
                <a:srgbClr val="1E532E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1F2937"/>
                </a:solidFill>
                <a:latin typeface="Montserrat"/>
                <a:cs typeface="Montserrat"/>
              </a:rPr>
              <a:t>4 ft × 4 ft FOR RENT banner sized to the unit.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A3BBFC-B7D2-C9D4-2EB8-975F1B29AA7F}"/>
              </a:ext>
            </a:extLst>
          </p:cNvPr>
          <p:cNvSpPr/>
          <p:nvPr/>
        </p:nvSpPr>
        <p:spPr>
          <a:xfrm>
            <a:off x="0" y="6712747"/>
            <a:ext cx="12192000" cy="14525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191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726DB-74CC-430B-DBB1-500127B6C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>
            <a:extLst>
              <a:ext uri="{FF2B5EF4-FFF2-40B4-BE49-F238E27FC236}">
                <a16:creationId xmlns:a16="http://schemas.microsoft.com/office/drawing/2014/main" id="{966396C5-29D2-2CD9-254C-7DDA0F703AB8}"/>
              </a:ext>
            </a:extLst>
          </p:cNvPr>
          <p:cNvSpPr/>
          <p:nvPr/>
        </p:nvSpPr>
        <p:spPr>
          <a:xfrm>
            <a:off x="3611902" y="3848198"/>
            <a:ext cx="1285470" cy="1920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FC37F91F-48B2-5414-CB64-6F7080B3305F}"/>
              </a:ext>
            </a:extLst>
          </p:cNvPr>
          <p:cNvSpPr/>
          <p:nvPr/>
        </p:nvSpPr>
        <p:spPr>
          <a:xfrm>
            <a:off x="3617595" y="4354130"/>
            <a:ext cx="1274062" cy="32121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AA721F-6F10-2D33-C214-E5BC74582952}"/>
              </a:ext>
            </a:extLst>
          </p:cNvPr>
          <p:cNvSpPr/>
          <p:nvPr/>
        </p:nvSpPr>
        <p:spPr>
          <a:xfrm>
            <a:off x="2359731" y="6039427"/>
            <a:ext cx="6287732" cy="57733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9" name="Slide Title"/>
          <p:cNvSpPr txBox="1"/>
          <p:nvPr/>
        </p:nvSpPr>
        <p:spPr>
          <a:xfrm>
            <a:off x="0" y="237744"/>
            <a:ext cx="12191970" cy="8686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spcAft>
                <a:spcPts val="250"/>
              </a:spcAft>
              <a:buNone/>
            </a:pPr>
            <a:r>
              <a:rPr lang="en-US" sz="2400" b="1" spc="-20" dirty="0">
                <a:solidFill>
                  <a:srgbClr val="1E532E"/>
                </a:solidFill>
                <a:latin typeface="Montserrat"/>
                <a:cs typeface="Montserrat"/>
              </a:rPr>
              <a:t>Store front preparation</a:t>
            </a:r>
          </a:p>
          <a:p>
            <a:pPr algn="ctr">
              <a:buNone/>
            </a:pPr>
            <a:r>
              <a:rPr lang="en-US" sz="1100" spc="200" dirty="0">
                <a:solidFill>
                  <a:srgbClr val="6B7280"/>
                </a:solidFill>
                <a:latin typeface="Montserrat"/>
                <a:cs typeface="Montserrat"/>
              </a:rPr>
              <a:t>WINDOW CLING (STICKER)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F98A107-B7C2-82B8-0D6B-CFC2704893DD}"/>
              </a:ext>
            </a:extLst>
          </p:cNvPr>
          <p:cNvCxnSpPr/>
          <p:nvPr/>
        </p:nvCxnSpPr>
        <p:spPr>
          <a:xfrm>
            <a:off x="0" y="670165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FA04EB2-2BF5-ACCB-71BA-A3FE2BEE5B99}"/>
              </a:ext>
            </a:extLst>
          </p:cNvPr>
          <p:cNvSpPr txBox="1"/>
          <p:nvPr/>
        </p:nvSpPr>
        <p:spPr>
          <a:xfrm>
            <a:off x="8647463" y="3271952"/>
            <a:ext cx="1637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b="1" sz="1400" lang="en-US" dirty="0">
                <a:latin typeface="Montserrat"/>
                <a:cs typeface="Montserrat"/>
              </a:rPr>
              <a:t>628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F052BB5-3AF1-47E0-939B-93CBA1CCCE80}"/>
              </a:ext>
            </a:extLst>
          </p:cNvPr>
          <p:cNvCxnSpPr>
            <a:cxnSpLocks/>
          </p:cNvCxnSpPr>
          <p:nvPr/>
        </p:nvCxnSpPr>
        <p:spPr>
          <a:xfrm flipH="1">
            <a:off x="10790870" y="4756798"/>
            <a:ext cx="581917" cy="5251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2D4BC0C-0DD4-3C5D-A1CE-88235C989696}"/>
              </a:ext>
            </a:extLst>
          </p:cNvPr>
          <p:cNvCxnSpPr>
            <a:cxnSpLocks/>
          </p:cNvCxnSpPr>
          <p:nvPr/>
        </p:nvCxnSpPr>
        <p:spPr>
          <a:xfrm flipH="1">
            <a:off x="8841564" y="2402101"/>
            <a:ext cx="605464" cy="5945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D82CB0B-1186-8CFF-BCFF-9411AFC11008}"/>
              </a:ext>
            </a:extLst>
          </p:cNvPr>
          <p:cNvCxnSpPr>
            <a:cxnSpLocks/>
          </p:cNvCxnSpPr>
          <p:nvPr/>
        </p:nvCxnSpPr>
        <p:spPr>
          <a:xfrm flipH="1">
            <a:off x="8841564" y="2422995"/>
            <a:ext cx="344913" cy="3307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15B2A4A5-AC59-AD45-092B-0E435B6EF756}"/>
              </a:ext>
            </a:extLst>
          </p:cNvPr>
          <p:cNvSpPr/>
          <p:nvPr/>
        </p:nvSpPr>
        <p:spPr>
          <a:xfrm>
            <a:off x="8605387" y="2205745"/>
            <a:ext cx="103520" cy="4491623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21DFD2A-7666-EA3B-A7FA-A0D245E51E61}"/>
              </a:ext>
            </a:extLst>
          </p:cNvPr>
          <p:cNvSpPr/>
          <p:nvPr/>
        </p:nvSpPr>
        <p:spPr>
          <a:xfrm>
            <a:off x="5323640" y="2205499"/>
            <a:ext cx="95991" cy="4491623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7A42855-3A77-13C6-6589-CB6E25B51427}"/>
              </a:ext>
            </a:extLst>
          </p:cNvPr>
          <p:cNvSpPr/>
          <p:nvPr/>
        </p:nvSpPr>
        <p:spPr>
          <a:xfrm rot="5400000">
            <a:off x="6261075" y="-289914"/>
            <a:ext cx="122118" cy="7924805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7F30546-EE64-A52C-35AC-5B33B6ABAE43}"/>
              </a:ext>
            </a:extLst>
          </p:cNvPr>
          <p:cNvCxnSpPr>
            <a:cxnSpLocks/>
          </p:cNvCxnSpPr>
          <p:nvPr/>
        </p:nvCxnSpPr>
        <p:spPr>
          <a:xfrm flipH="1">
            <a:off x="5597752" y="2448086"/>
            <a:ext cx="605464" cy="5945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7B1EB86-8600-C551-1ABD-78BED9DD2812}"/>
              </a:ext>
            </a:extLst>
          </p:cNvPr>
          <p:cNvCxnSpPr>
            <a:cxnSpLocks/>
          </p:cNvCxnSpPr>
          <p:nvPr/>
        </p:nvCxnSpPr>
        <p:spPr>
          <a:xfrm flipH="1">
            <a:off x="5597752" y="2468980"/>
            <a:ext cx="344913" cy="3307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6F1AD7E-9268-60B4-2787-D3D338F1CE07}"/>
              </a:ext>
            </a:extLst>
          </p:cNvPr>
          <p:cNvCxnSpPr>
            <a:cxnSpLocks/>
          </p:cNvCxnSpPr>
          <p:nvPr/>
        </p:nvCxnSpPr>
        <p:spPr>
          <a:xfrm flipH="1">
            <a:off x="2526489" y="3967615"/>
            <a:ext cx="605464" cy="5945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097C075-6414-2B65-83DC-9A2FF58AA29E}"/>
              </a:ext>
            </a:extLst>
          </p:cNvPr>
          <p:cNvCxnSpPr>
            <a:cxnSpLocks/>
          </p:cNvCxnSpPr>
          <p:nvPr/>
        </p:nvCxnSpPr>
        <p:spPr>
          <a:xfrm flipH="1">
            <a:off x="2526489" y="3988509"/>
            <a:ext cx="344913" cy="3307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06DC53C7-0F3F-6EBF-E1C9-7D90C3AC037A}"/>
              </a:ext>
            </a:extLst>
          </p:cNvPr>
          <p:cNvCxnSpPr>
            <a:cxnSpLocks/>
          </p:cNvCxnSpPr>
          <p:nvPr/>
        </p:nvCxnSpPr>
        <p:spPr>
          <a:xfrm flipH="1">
            <a:off x="2526489" y="2456481"/>
            <a:ext cx="605464" cy="5945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FA2D7B8-922D-A41A-5083-08AA126AC0DF}"/>
              </a:ext>
            </a:extLst>
          </p:cNvPr>
          <p:cNvCxnSpPr>
            <a:cxnSpLocks/>
          </p:cNvCxnSpPr>
          <p:nvPr/>
        </p:nvCxnSpPr>
        <p:spPr>
          <a:xfrm flipH="1">
            <a:off x="2526489" y="2477375"/>
            <a:ext cx="344913" cy="3307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111C8242-FD89-D299-542E-D9379CE25381}"/>
              </a:ext>
            </a:extLst>
          </p:cNvPr>
          <p:cNvSpPr/>
          <p:nvPr/>
        </p:nvSpPr>
        <p:spPr>
          <a:xfrm>
            <a:off x="8799641" y="5346240"/>
            <a:ext cx="122120" cy="286177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BC6CF0E-9692-D1D6-5C7C-E8AFBFAED45C}"/>
              </a:ext>
            </a:extLst>
          </p:cNvPr>
          <p:cNvSpPr/>
          <p:nvPr/>
        </p:nvSpPr>
        <p:spPr>
          <a:xfrm>
            <a:off x="10193828" y="3763399"/>
            <a:ext cx="64479" cy="2917841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AD09AA4-AF8F-F11B-3AAB-D37D8255E158}"/>
              </a:ext>
            </a:extLst>
          </p:cNvPr>
          <p:cNvSpPr/>
          <p:nvPr/>
        </p:nvSpPr>
        <p:spPr>
          <a:xfrm>
            <a:off x="8729635" y="3763403"/>
            <a:ext cx="64479" cy="2917840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E8DE70B-54F8-A7EB-D54F-075F57600E88}"/>
              </a:ext>
            </a:extLst>
          </p:cNvPr>
          <p:cNvCxnSpPr>
            <a:cxnSpLocks/>
          </p:cNvCxnSpPr>
          <p:nvPr/>
        </p:nvCxnSpPr>
        <p:spPr>
          <a:xfrm flipH="1">
            <a:off x="8921084" y="3976600"/>
            <a:ext cx="605464" cy="5945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9EEF732D-A5F9-463B-4D90-48B096230CCD}"/>
              </a:ext>
            </a:extLst>
          </p:cNvPr>
          <p:cNvCxnSpPr>
            <a:cxnSpLocks/>
          </p:cNvCxnSpPr>
          <p:nvPr/>
        </p:nvCxnSpPr>
        <p:spPr>
          <a:xfrm flipH="1">
            <a:off x="8921084" y="3997494"/>
            <a:ext cx="344913" cy="3307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AC0BEB63-33FD-B5E9-BCAC-3E6A1F3DF4B0}"/>
              </a:ext>
            </a:extLst>
          </p:cNvPr>
          <p:cNvSpPr/>
          <p:nvPr/>
        </p:nvSpPr>
        <p:spPr>
          <a:xfrm rot="5400000">
            <a:off x="9461731" y="3024992"/>
            <a:ext cx="64479" cy="152867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A245E8E-7114-021F-CCCE-29B7202EDE5C}"/>
              </a:ext>
            </a:extLst>
          </p:cNvPr>
          <p:cNvSpPr/>
          <p:nvPr/>
        </p:nvSpPr>
        <p:spPr>
          <a:xfrm rot="5400000">
            <a:off x="9467530" y="4530210"/>
            <a:ext cx="64479" cy="1439040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78931AA-B34C-14CD-8E87-B332AC87715C}"/>
              </a:ext>
            </a:extLst>
          </p:cNvPr>
          <p:cNvSpPr/>
          <p:nvPr/>
        </p:nvSpPr>
        <p:spPr>
          <a:xfrm rot="5400000">
            <a:off x="9461729" y="5884666"/>
            <a:ext cx="64479" cy="1528674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AA81AE4E-167F-13C3-25E3-89D55C64E9C3}"/>
              </a:ext>
            </a:extLst>
          </p:cNvPr>
          <p:cNvSpPr/>
          <p:nvPr/>
        </p:nvSpPr>
        <p:spPr>
          <a:xfrm>
            <a:off x="8731057" y="5748237"/>
            <a:ext cx="64479" cy="6594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F403B1A-1250-B0F9-0303-E76B9767D2E8}"/>
              </a:ext>
            </a:extLst>
          </p:cNvPr>
          <p:cNvCxnSpPr>
            <a:cxnSpLocks/>
          </p:cNvCxnSpPr>
          <p:nvPr/>
        </p:nvCxnSpPr>
        <p:spPr>
          <a:xfrm>
            <a:off x="8763303" y="5768462"/>
            <a:ext cx="0" cy="552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12" name="Lockbox Label"/>
          <p:cNvSpPr txBox="1"/>
          <p:nvPr/>
        </p:nvSpPr>
        <p:spPr>
          <a:xfrm>
            <a:off x="11064240" y="4523700"/>
            <a:ext cx="1005840" cy="22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>
              <a:buNone/>
            </a:pPr>
            <a:r>
              <a:rPr lang="en-US" sz="950" b="1" dirty="0">
                <a:solidFill>
                  <a:srgbClr val="1F2937"/>
                </a:solidFill>
                <a:latin typeface="Montserrat"/>
                <a:cs typeface="Montserrat"/>
              </a:rPr>
              <a:t>Lockbox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9D343D7-6C3C-24F0-C70C-8610D399360A}"/>
              </a:ext>
            </a:extLst>
          </p:cNvPr>
          <p:cNvSpPr/>
          <p:nvPr/>
        </p:nvSpPr>
        <p:spPr>
          <a:xfrm>
            <a:off x="2278130" y="2207444"/>
            <a:ext cx="106270" cy="4491623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24C50E-5ED4-2DC5-DA33-E612ADA2542B}"/>
              </a:ext>
            </a:extLst>
          </p:cNvPr>
          <p:cNvSpPr/>
          <p:nvPr/>
        </p:nvSpPr>
        <p:spPr>
          <a:xfrm>
            <a:off x="10278531" y="2220782"/>
            <a:ext cx="95991" cy="446789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722CE7-C1D5-9558-2C85-2C1AEFD7B3FF}"/>
              </a:ext>
            </a:extLst>
          </p:cNvPr>
          <p:cNvSpPr/>
          <p:nvPr/>
        </p:nvSpPr>
        <p:spPr>
          <a:xfrm rot="5400000">
            <a:off x="6265267" y="-1789442"/>
            <a:ext cx="122118" cy="8096393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E28DE89-EA08-3F18-94A2-62E8D5278C25}"/>
              </a:ext>
            </a:extLst>
          </p:cNvPr>
          <p:cNvCxnSpPr>
            <a:cxnSpLocks/>
          </p:cNvCxnSpPr>
          <p:nvPr/>
        </p:nvCxnSpPr>
        <p:spPr>
          <a:xfrm flipH="1">
            <a:off x="5620209" y="3976505"/>
            <a:ext cx="605464" cy="5945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AE3C519-22F5-6685-133A-EE9E81A2A19E}"/>
              </a:ext>
            </a:extLst>
          </p:cNvPr>
          <p:cNvCxnSpPr>
            <a:cxnSpLocks/>
          </p:cNvCxnSpPr>
          <p:nvPr/>
        </p:nvCxnSpPr>
        <p:spPr>
          <a:xfrm flipH="1">
            <a:off x="5620209" y="3997399"/>
            <a:ext cx="344913" cy="3307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0409886-81B6-C1CF-D1AE-A32E62E4357C}"/>
              </a:ext>
            </a:extLst>
          </p:cNvPr>
          <p:cNvSpPr/>
          <p:nvPr/>
        </p:nvSpPr>
        <p:spPr>
          <a:xfrm>
            <a:off x="10538460" y="5300352"/>
            <a:ext cx="187325" cy="258909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0D6CFD-C066-C8A8-3EE6-86F3A18A2B40}"/>
              </a:ext>
            </a:extLst>
          </p:cNvPr>
          <p:cNvSpPr/>
          <p:nvPr/>
        </p:nvSpPr>
        <p:spPr>
          <a:xfrm>
            <a:off x="10571737" y="5356311"/>
            <a:ext cx="121028" cy="4571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D30728-F02B-863B-C4A5-F718DA81E97D}"/>
              </a:ext>
            </a:extLst>
          </p:cNvPr>
          <p:cNvSpPr txBox="1"/>
          <p:nvPr/>
        </p:nvSpPr>
        <p:spPr>
          <a:xfrm>
            <a:off x="10471540" y="5302635"/>
            <a:ext cx="322190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sz="500" lang="en-US" dirty="0">
                <a:latin typeface="Montserrat"/>
                <a:cs typeface="Montserrat"/>
              </a:rPr>
              <a:t>1234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9F00537-AAD8-D882-E488-AE2A0D1F7F2F}"/>
              </a:ext>
            </a:extLst>
          </p:cNvPr>
          <p:cNvSpPr/>
          <p:nvPr/>
        </p:nvSpPr>
        <p:spPr>
          <a:xfrm rot="5400000">
            <a:off x="5441141" y="2897082"/>
            <a:ext cx="107504" cy="6220987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61B6058-DAD2-2B5B-72A4-91F72134C03E}"/>
              </a:ext>
            </a:extLst>
          </p:cNvPr>
          <p:cNvSpPr/>
          <p:nvPr/>
        </p:nvSpPr>
        <p:spPr>
          <a:xfrm rot="5400000">
            <a:off x="5446361" y="3528401"/>
            <a:ext cx="107504" cy="6231429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" name="Picture 70" descr="A black and white logo&#10;&#10;AI-generated content may be incorrect.">
            <a:extLst>
              <a:ext uri="{FF2B5EF4-FFF2-40B4-BE49-F238E27FC236}">
                <a16:creationId xmlns:a16="http://schemas.microsoft.com/office/drawing/2014/main" id="{F80F1556-A88E-DA88-957D-6AC9DC4A2D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335" y="3901761"/>
            <a:ext cx="481318" cy="411481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4166D739-FBDB-2BF6-4522-467C08AD0E34}"/>
              </a:ext>
            </a:extLst>
          </p:cNvPr>
          <p:cNvSpPr txBox="1"/>
          <p:nvPr/>
        </p:nvSpPr>
        <p:spPr>
          <a:xfrm>
            <a:off x="3601982" y="4347710"/>
            <a:ext cx="1292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 pitchFamily="2" charset="0"/>
                <a:cs typeface="Aharoni" panose="02010803020104030203" pitchFamily="2" charset="-79"/>
              </a:rPr>
              <a:t>FOR RENT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7055A4E-0451-D989-E7D7-5BC5643ED527}"/>
              </a:ext>
            </a:extLst>
          </p:cNvPr>
          <p:cNvSpPr txBox="1"/>
          <p:nvPr/>
        </p:nvSpPr>
        <p:spPr>
          <a:xfrm>
            <a:off x="3612186" y="4688270"/>
            <a:ext cx="12951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" pitchFamily="2" charset="0"/>
              </a:rPr>
              <a:t>2,200 SF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D00CD2A-F0A8-73BE-E73C-6C0DC4E97C72}"/>
              </a:ext>
            </a:extLst>
          </p:cNvPr>
          <p:cNvSpPr txBox="1"/>
          <p:nvPr/>
        </p:nvSpPr>
        <p:spPr>
          <a:xfrm>
            <a:off x="3591560" y="4993922"/>
            <a:ext cx="13309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Montserrat" pitchFamily="2" charset="0"/>
              </a:rPr>
              <a:t>Special Move-in offer!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B2D9E39-6A51-C4CB-9B86-3D28764F9449}"/>
              </a:ext>
            </a:extLst>
          </p:cNvPr>
          <p:cNvSpPr txBox="1"/>
          <p:nvPr/>
        </p:nvSpPr>
        <p:spPr>
          <a:xfrm>
            <a:off x="3726180" y="5239018"/>
            <a:ext cx="11877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latin typeface="Montserrat" pitchFamily="2" charset="0"/>
              </a:rPr>
              <a:t>Call or text now:</a:t>
            </a:r>
          </a:p>
        </p:txBody>
      </p:sp>
      <p:pic>
        <p:nvPicPr>
          <p:cNvPr id="78" name="Graphic 13" descr="Receiver with solid fill">
            <a:extLst>
              <a:ext uri="{FF2B5EF4-FFF2-40B4-BE49-F238E27FC236}">
                <a16:creationId xmlns:a16="http://schemas.microsoft.com/office/drawing/2014/main" id="{668AAF68-220E-DBC0-C791-4133CE38A7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80783" y="5261665"/>
            <a:ext cx="168539" cy="168539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54E96445-3130-FB91-57E7-EB89E63BE49C}"/>
              </a:ext>
            </a:extLst>
          </p:cNvPr>
          <p:cNvSpPr txBox="1"/>
          <p:nvPr/>
        </p:nvSpPr>
        <p:spPr>
          <a:xfrm>
            <a:off x="3601194" y="5480370"/>
            <a:ext cx="13099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Montserrat" pitchFamily="2" charset="0"/>
              </a:rPr>
              <a:t>(904) 800-7475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BD9750B6-8DF0-3CF4-9861-48A8F8EB266C}"/>
              </a:ext>
            </a:extLst>
          </p:cNvPr>
          <p:cNvCxnSpPr>
            <a:cxnSpLocks/>
          </p:cNvCxnSpPr>
          <p:nvPr/>
        </p:nvCxnSpPr>
        <p:spPr>
          <a:xfrm>
            <a:off x="3611902" y="5455554"/>
            <a:ext cx="129539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11" name="Rectangle 74"/>
          <p:cNvSpPr/>
          <p:nvPr/>
        </p:nvSpPr>
        <p:spPr>
          <a:xfrm>
            <a:off x="413005" y="2697517"/>
            <a:ext cx="1240535" cy="933814"/>
          </a:xfrm>
          <a:prstGeom prst="rect">
            <a:avLst/>
          </a:prstGeom>
          <a:solidFill>
            <a:srgbClr val="1E532E"/>
          </a:solidFill>
          <a:ln>
            <a:noFill/>
          </a:ln>
        </p:spPr>
        <p:txBody>
          <a:bodyPr rtlCol="0" lIns="45720" rIns="45720" anchor="ctr"/>
          <a:lstStyle/>
          <a:p>
            <a:pPr algn="ctr">
              <a:lnSpc>
                <a:spcPct val="112000"/>
              </a:lnSpc>
              <a:buNone/>
            </a:pPr>
            <a:r>
              <a:rPr lang="en-US" sz="1000" b="1" spc="80" dirty="0">
                <a:solidFill>
                  <a:srgbClr val="FFFFFF"/>
                </a:solidFill>
                <a:latin typeface="Montserrat"/>
                <a:cs typeface="Montserrat"/>
              </a:rPr>
              <a:t>REAL EXAMPLE PHOTO</a:t>
            </a:r>
          </a:p>
        </p:txBody>
      </p:sp>
      <p:sp>
        <p:nvSpPr>
          <p:cNvPr id="910" name="Spec List"/>
          <p:cNvSpPr txBox="1"/>
          <p:nvPr/>
        </p:nvSpPr>
        <p:spPr>
          <a:xfrm>
            <a:off x="594360" y="804672"/>
            <a:ext cx="3931920" cy="13258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spcAft>
                <a:spcPts val="480"/>
              </a:spcAft>
              <a:buNone/>
            </a:pPr>
            <a:r>
              <a:rPr lang="en-US" sz="1200" b="1" spc="10" dirty="0">
                <a:solidFill>
                  <a:srgbClr val="1E532E"/>
                </a:solidFill>
                <a:latin typeface="Montserrat"/>
                <a:cs typeface="Montserrat"/>
              </a:rPr>
              <a:t>Front view and entrance</a:t>
            </a:r>
          </a:p>
          <a:p>
            <a:pPr marL="219456" indent="-219456" algn="l">
              <a:lnSpc>
                <a:spcPct val="105000"/>
              </a:lnSpc>
              <a:spcAft>
                <a:spcPts val="480"/>
              </a:spcAft>
              <a:buClr>
                <a:srgbClr val="1E532E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1F2937"/>
                </a:solidFill>
                <a:latin typeface="Montserrat"/>
                <a:cs typeface="Montserrat"/>
              </a:rPr>
              <a:t>Glass scraped, cleaned and streak-free.</a:t>
            </a:r>
          </a:p>
          <a:p>
            <a:pPr marL="219456" indent="-219456" algn="l">
              <a:lnSpc>
                <a:spcPct val="105000"/>
              </a:lnSpc>
              <a:spcAft>
                <a:spcPts val="480"/>
              </a:spcAft>
              <a:buClr>
                <a:srgbClr val="1E532E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1F2937"/>
                </a:solidFill>
                <a:latin typeface="Montserrat"/>
                <a:cs typeface="Montserrat"/>
              </a:rPr>
              <a:t>All aluminum cleaned, caulked and painted.</a:t>
            </a:r>
          </a:p>
          <a:p>
            <a:pPr marL="219456" indent="-219456" algn="l">
              <a:lnSpc>
                <a:spcPct val="105000"/>
              </a:lnSpc>
              <a:spcAft>
                <a:spcPts val="480"/>
              </a:spcAft>
              <a:buClr>
                <a:srgbClr val="1E532E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1F2937"/>
                </a:solidFill>
                <a:latin typeface="Montserrat"/>
                <a:cs typeface="Montserrat"/>
              </a:rPr>
              <a:t>New unit numbers matching the site plan.</a:t>
            </a:r>
          </a:p>
          <a:p>
            <a:pPr marL="219456" indent="-219456" algn="l">
              <a:lnSpc>
                <a:spcPct val="105000"/>
              </a:lnSpc>
              <a:spcAft>
                <a:spcPts val="480"/>
              </a:spcAft>
              <a:buClr>
                <a:srgbClr val="1E532E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1F2937"/>
                </a:solidFill>
                <a:latin typeface="Montserrat"/>
                <a:cs typeface="Montserrat"/>
              </a:rPr>
              <a:t>Lockbox installed with a working unit key.</a:t>
            </a:r>
          </a:p>
          <a:p>
            <a:pPr marL="219456" indent="-219456" algn="l">
              <a:lnSpc>
                <a:spcPct val="105000"/>
              </a:lnSpc>
              <a:spcAft>
                <a:spcPts val="480"/>
              </a:spcAft>
              <a:buClr>
                <a:srgbClr val="1E532E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1F2937"/>
                </a:solidFill>
                <a:latin typeface="Montserrat"/>
                <a:cs typeface="Montserrat"/>
              </a:rPr>
              <a:t>24 in × 40 in window cling sized to the unit.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49869B4-BE00-7281-1F33-FDB4D98D50CD}"/>
              </a:ext>
            </a:extLst>
          </p:cNvPr>
          <p:cNvSpPr/>
          <p:nvPr/>
        </p:nvSpPr>
        <p:spPr>
          <a:xfrm>
            <a:off x="0" y="6712747"/>
            <a:ext cx="12192000" cy="14525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003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5C2B8-978D-F23D-238B-B7B83C5EC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Slide Title"/>
          <p:cNvSpPr txBox="1"/>
          <p:nvPr/>
        </p:nvSpPr>
        <p:spPr>
          <a:xfrm>
            <a:off x="0" y="237744"/>
            <a:ext cx="12191970" cy="8686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spcAft>
                <a:spcPts val="250"/>
              </a:spcAft>
              <a:buNone/>
            </a:pPr>
            <a:r>
              <a:rPr lang="en-US" sz="2400" b="1" spc="-20" dirty="0">
                <a:solidFill>
                  <a:srgbClr val="1E532E"/>
                </a:solidFill>
                <a:latin typeface="Montserrat"/>
                <a:cs typeface="Montserrat"/>
              </a:rPr>
              <a:t>Main street signs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F21DD9E-DE44-25BE-BC94-A4193F0350AC}"/>
              </a:ext>
            </a:extLst>
          </p:cNvPr>
          <p:cNvSpPr/>
          <p:nvPr/>
        </p:nvSpPr>
        <p:spPr>
          <a:xfrm>
            <a:off x="10587415" y="3307019"/>
            <a:ext cx="233813" cy="287212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0A5BFC7-B8B3-F506-7612-D1CA069ACF43}"/>
              </a:ext>
            </a:extLst>
          </p:cNvPr>
          <p:cNvSpPr/>
          <p:nvPr/>
        </p:nvSpPr>
        <p:spPr>
          <a:xfrm>
            <a:off x="7452329" y="3307019"/>
            <a:ext cx="233813" cy="287212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5" name="Side view Label"/>
          <p:cNvSpPr txBox="1"/>
          <p:nvPr/>
        </p:nvSpPr>
        <p:spPr>
          <a:xfrm>
            <a:off x="8029492" y="1545380"/>
            <a:ext cx="2079588" cy="46166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buNone/>
            </a:pPr>
            <a:r>
              <a:rPr lang="en-US" sz="1500" b="1" spc="250" dirty="0">
                <a:solidFill>
                  <a:srgbClr val="1F2937"/>
                </a:solidFill>
                <a:latin typeface="Montserrat"/>
                <a:cs typeface="Montserrat"/>
              </a:rPr>
              <a:t>SIDE VIEW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134E4C4-7EB4-9575-C3C1-3CB2C60BFED6}"/>
              </a:ext>
            </a:extLst>
          </p:cNvPr>
          <p:cNvSpPr/>
          <p:nvPr/>
        </p:nvSpPr>
        <p:spPr>
          <a:xfrm>
            <a:off x="0" y="6020216"/>
            <a:ext cx="12192000" cy="83778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7DF579FD-0DB2-E172-DDB3-1730AABB58BC}"/>
              </a:ext>
            </a:extLst>
          </p:cNvPr>
          <p:cNvSpPr/>
          <p:nvPr/>
        </p:nvSpPr>
        <p:spPr>
          <a:xfrm>
            <a:off x="7452329" y="2153920"/>
            <a:ext cx="3368899" cy="30636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A6765E2-B50B-9625-BE1B-500B4E4DD1FF}"/>
              </a:ext>
            </a:extLst>
          </p:cNvPr>
          <p:cNvSpPr txBox="1"/>
          <p:nvPr/>
        </p:nvSpPr>
        <p:spPr>
          <a:xfrm>
            <a:off x="7447092" y="2731152"/>
            <a:ext cx="33682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Montserrat" panose="00000500000000000000" pitchFamily="2" charset="0"/>
                <a:cs typeface="Aharoni" panose="02010803020104030203" pitchFamily="2" charset="-79"/>
              </a:rPr>
              <a:t>Flexible Commercial Spaces</a:t>
            </a:r>
          </a:p>
        </p:txBody>
      </p:sp>
      <p:pic>
        <p:nvPicPr>
          <p:cNvPr id="77" name="Picture 76" descr="A black and white image of a table and chairs&#10;&#10;AI-generated content may be incorrect.">
            <a:extLst>
              <a:ext uri="{FF2B5EF4-FFF2-40B4-BE49-F238E27FC236}">
                <a16:creationId xmlns:a16="http://schemas.microsoft.com/office/drawing/2014/main" id="{BE1596BF-A23E-A62A-D3F9-FDE974FCE6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822" y="2980291"/>
            <a:ext cx="2014858" cy="462346"/>
          </a:xfrm>
          <a:prstGeom prst="rect">
            <a:avLst/>
          </a:prstGeom>
        </p:spPr>
      </p:pic>
      <p:pic>
        <p:nvPicPr>
          <p:cNvPr id="79" name="Picture 78" descr="A black and white logo&#10;&#10;AI-generated content may be incorrect.">
            <a:extLst>
              <a:ext uri="{FF2B5EF4-FFF2-40B4-BE49-F238E27FC236}">
                <a16:creationId xmlns:a16="http://schemas.microsoft.com/office/drawing/2014/main" id="{0B262273-D0B6-35BD-1441-03163F0FC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852" y="2250042"/>
            <a:ext cx="589280" cy="503778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E40780CC-133F-744E-3773-A695A85524F3}"/>
              </a:ext>
            </a:extLst>
          </p:cNvPr>
          <p:cNvSpPr txBox="1"/>
          <p:nvPr/>
        </p:nvSpPr>
        <p:spPr>
          <a:xfrm>
            <a:off x="8042193" y="3423306"/>
            <a:ext cx="942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Montserrat" panose="00000500000000000000" pitchFamily="2" charset="0"/>
                <a:cs typeface="Aharoni" panose="02010803020104030203" pitchFamily="2" charset="-79"/>
              </a:rPr>
              <a:t>Retail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189476C1-C84F-548D-A4E1-2A12764B770F}"/>
              </a:ext>
            </a:extLst>
          </p:cNvPr>
          <p:cNvSpPr txBox="1"/>
          <p:nvPr/>
        </p:nvSpPr>
        <p:spPr>
          <a:xfrm>
            <a:off x="8760465" y="3423306"/>
            <a:ext cx="920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Montserrat" panose="00000500000000000000" pitchFamily="2" charset="0"/>
                <a:cs typeface="Aharoni" panose="02010803020104030203" pitchFamily="2" charset="-79"/>
              </a:rPr>
              <a:t>Office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5F15691-25C0-DA2B-0617-8A7AF278832F}"/>
              </a:ext>
            </a:extLst>
          </p:cNvPr>
          <p:cNvSpPr txBox="1"/>
          <p:nvPr/>
        </p:nvSpPr>
        <p:spPr>
          <a:xfrm>
            <a:off x="9349014" y="3423305"/>
            <a:ext cx="11939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Montserrat" panose="00000500000000000000" pitchFamily="2" charset="0"/>
                <a:cs typeface="Aharoni" panose="02010803020104030203" pitchFamily="2" charset="-79"/>
              </a:rPr>
              <a:t>Warehouse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FB9A4BF3-CCED-8957-4AFD-AF3EE313A44C}"/>
              </a:ext>
            </a:extLst>
          </p:cNvPr>
          <p:cNvSpPr/>
          <p:nvPr/>
        </p:nvSpPr>
        <p:spPr>
          <a:xfrm>
            <a:off x="7458893" y="3704899"/>
            <a:ext cx="3356464" cy="64199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>
              <a:latin typeface="Montserrat" panose="00000500000000000000" pitchFamily="2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C3466E6-57F8-AC73-9E75-A7F16B8210B2}"/>
              </a:ext>
            </a:extLst>
          </p:cNvPr>
          <p:cNvSpPr txBox="1"/>
          <p:nvPr/>
        </p:nvSpPr>
        <p:spPr>
          <a:xfrm>
            <a:off x="7447249" y="3646054"/>
            <a:ext cx="3368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effectLst>
                  <a:outerShdw blurRad="12700" dist="25400" dir="2700000" algn="tl" rotWithShape="0">
                    <a:prstClr val="black">
                      <a:alpha val="60000"/>
                    </a:prstClr>
                  </a:outerShdw>
                </a:effectLst>
                <a:latin typeface="Montserrat" panose="00000500000000000000" pitchFamily="2" charset="0"/>
                <a:cs typeface="Aharoni" panose="02010803020104030203" pitchFamily="2" charset="-79"/>
              </a:rPr>
              <a:t>FOR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12700" dist="25400" dir="6780000" algn="tl" rotWithShape="0">
                    <a:prstClr val="black">
                      <a:alpha val="60000"/>
                    </a:prstClr>
                  </a:outerShdw>
                </a:effectLst>
                <a:latin typeface="Montserrat" panose="00000500000000000000" pitchFamily="2" charset="0"/>
                <a:cs typeface="Aharoni" panose="02010803020104030203" pitchFamily="2" charset="-79"/>
              </a:rPr>
              <a:t>LEASE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3B48687-7732-7950-E468-0ED80048127A}"/>
              </a:ext>
            </a:extLst>
          </p:cNvPr>
          <p:cNvSpPr txBox="1"/>
          <p:nvPr/>
        </p:nvSpPr>
        <p:spPr>
          <a:xfrm>
            <a:off x="7447092" y="4100426"/>
            <a:ext cx="336905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effectLst>
                  <a:outerShdw blurRad="12700" dist="25400" dir="10080000" rotWithShape="0">
                    <a:prstClr val="black">
                      <a:alpha val="70000"/>
                    </a:prstClr>
                  </a:outerShdw>
                </a:effectLst>
                <a:latin typeface="Montserrat" panose="00000500000000000000" pitchFamily="2" charset="0"/>
                <a:cs typeface="Aharoni" panose="02010803020104030203" pitchFamily="2" charset="-79"/>
              </a:rPr>
              <a:t>SPECIAL MOVE IN </a:t>
            </a:r>
            <a:r>
              <a:rPr lang="en-US" sz="1100" b="1" dirty="0">
                <a:solidFill>
                  <a:schemeClr val="bg1"/>
                </a:solidFill>
                <a:effectLst>
                  <a:outerShdw blurRad="12700" dist="25400" dir="6780000" rotWithShape="0">
                    <a:prstClr val="black">
                      <a:alpha val="60000"/>
                    </a:prstClr>
                  </a:outerShdw>
                </a:effectLst>
                <a:latin typeface="Montserrat" panose="00000500000000000000" pitchFamily="2" charset="0"/>
                <a:cs typeface="Aharoni" panose="02010803020104030203" pitchFamily="2" charset="-79"/>
              </a:rPr>
              <a:t>OFFERS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57F03266-CF69-2B4D-E45D-5D8D54777CC5}"/>
              </a:ext>
            </a:extLst>
          </p:cNvPr>
          <p:cNvSpPr txBox="1"/>
          <p:nvPr/>
        </p:nvSpPr>
        <p:spPr>
          <a:xfrm>
            <a:off x="7684646" y="4359775"/>
            <a:ext cx="31364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Montserrat" panose="00000500000000000000" pitchFamily="2" charset="0"/>
                <a:cs typeface="Aharoni" panose="02010803020104030203" pitchFamily="2" charset="-79"/>
              </a:rPr>
              <a:t>Call or text today:</a:t>
            </a:r>
          </a:p>
        </p:txBody>
      </p:sp>
      <p:pic>
        <p:nvPicPr>
          <p:cNvPr id="91" name="Graphic 90" descr="Receiver with solid fill">
            <a:extLst>
              <a:ext uri="{FF2B5EF4-FFF2-40B4-BE49-F238E27FC236}">
                <a16:creationId xmlns:a16="http://schemas.microsoft.com/office/drawing/2014/main" id="{70AD065C-0A57-C8B7-4D71-302891C79C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4316" y="4407842"/>
            <a:ext cx="261611" cy="261611"/>
          </a:xfrm>
          <a:prstGeom prst="rect">
            <a:avLst/>
          </a:prstGeom>
        </p:spPr>
      </p:pic>
      <p:sp>
        <p:nvSpPr>
          <p:cNvPr id="92" name="Rectangle 91">
            <a:extLst>
              <a:ext uri="{FF2B5EF4-FFF2-40B4-BE49-F238E27FC236}">
                <a16:creationId xmlns:a16="http://schemas.microsoft.com/office/drawing/2014/main" id="{F859439F-B4EA-97DD-4016-EE317AC37457}"/>
              </a:ext>
            </a:extLst>
          </p:cNvPr>
          <p:cNvSpPr/>
          <p:nvPr/>
        </p:nvSpPr>
        <p:spPr>
          <a:xfrm>
            <a:off x="7452016" y="4705003"/>
            <a:ext cx="3369055" cy="5124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>
              <a:latin typeface="Montserrat" panose="00000500000000000000" pitchFamily="2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C7E7F36-DB74-7CF1-E12C-4D389D7A3836}"/>
              </a:ext>
            </a:extLst>
          </p:cNvPr>
          <p:cNvSpPr txBox="1"/>
          <p:nvPr/>
        </p:nvSpPr>
        <p:spPr>
          <a:xfrm>
            <a:off x="7452016" y="4708401"/>
            <a:ext cx="33690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904-800-7475</a:t>
            </a:r>
          </a:p>
        </p:txBody>
      </p:sp>
      <p:sp>
        <p:nvSpPr>
          <p:cNvPr id="914" name="Top view Label"/>
          <p:cNvSpPr txBox="1"/>
          <p:nvPr/>
        </p:nvSpPr>
        <p:spPr>
          <a:xfrm>
            <a:off x="1923332" y="1545380"/>
            <a:ext cx="2079588" cy="46166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buNone/>
            </a:pPr>
            <a:r>
              <a:rPr lang="en-US" sz="1500" b="1" spc="250" dirty="0">
                <a:solidFill>
                  <a:srgbClr val="1F2937"/>
                </a:solidFill>
                <a:latin typeface="Montserrat"/>
                <a:cs typeface="Montserrat"/>
              </a:rPr>
              <a:t>TOP VIEW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B3B3DDC9-92D4-6C73-BD4E-9DE127B85FA8}"/>
              </a:ext>
            </a:extLst>
          </p:cNvPr>
          <p:cNvSpPr/>
          <p:nvPr/>
        </p:nvSpPr>
        <p:spPr>
          <a:xfrm rot="5400000">
            <a:off x="2634336" y="17209"/>
            <a:ext cx="965763" cy="52904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ADEE25A8-3F6B-69E0-2363-2FFB73D10946}"/>
              </a:ext>
            </a:extLst>
          </p:cNvPr>
          <p:cNvSpPr/>
          <p:nvPr/>
        </p:nvSpPr>
        <p:spPr>
          <a:xfrm>
            <a:off x="471987" y="3140444"/>
            <a:ext cx="5290461" cy="115892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Minus Sign 96">
            <a:extLst>
              <a:ext uri="{FF2B5EF4-FFF2-40B4-BE49-F238E27FC236}">
                <a16:creationId xmlns:a16="http://schemas.microsoft.com/office/drawing/2014/main" id="{74314815-1EE9-100A-08C7-0D208236C015}"/>
              </a:ext>
            </a:extLst>
          </p:cNvPr>
          <p:cNvSpPr/>
          <p:nvPr/>
        </p:nvSpPr>
        <p:spPr>
          <a:xfrm>
            <a:off x="585660" y="2641487"/>
            <a:ext cx="304800" cy="45719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Minus Sign 97">
            <a:extLst>
              <a:ext uri="{FF2B5EF4-FFF2-40B4-BE49-F238E27FC236}">
                <a16:creationId xmlns:a16="http://schemas.microsoft.com/office/drawing/2014/main" id="{F4B2605D-6F0C-ACDE-7B78-22B525F9A2E0}"/>
              </a:ext>
            </a:extLst>
          </p:cNvPr>
          <p:cNvSpPr/>
          <p:nvPr/>
        </p:nvSpPr>
        <p:spPr>
          <a:xfrm>
            <a:off x="1042861" y="2641487"/>
            <a:ext cx="304800" cy="45719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Minus Sign 98">
            <a:extLst>
              <a:ext uri="{FF2B5EF4-FFF2-40B4-BE49-F238E27FC236}">
                <a16:creationId xmlns:a16="http://schemas.microsoft.com/office/drawing/2014/main" id="{643EEA7A-95DD-1264-7DA5-52EDDEADC152}"/>
              </a:ext>
            </a:extLst>
          </p:cNvPr>
          <p:cNvSpPr/>
          <p:nvPr/>
        </p:nvSpPr>
        <p:spPr>
          <a:xfrm>
            <a:off x="1486079" y="2641487"/>
            <a:ext cx="304800" cy="45719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Minus Sign 99">
            <a:extLst>
              <a:ext uri="{FF2B5EF4-FFF2-40B4-BE49-F238E27FC236}">
                <a16:creationId xmlns:a16="http://schemas.microsoft.com/office/drawing/2014/main" id="{51E91ED8-323F-D3C5-8A76-E243A8F24432}"/>
              </a:ext>
            </a:extLst>
          </p:cNvPr>
          <p:cNvSpPr/>
          <p:nvPr/>
        </p:nvSpPr>
        <p:spPr>
          <a:xfrm>
            <a:off x="1924429" y="2645030"/>
            <a:ext cx="304800" cy="45719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Minus Sign 100">
            <a:extLst>
              <a:ext uri="{FF2B5EF4-FFF2-40B4-BE49-F238E27FC236}">
                <a16:creationId xmlns:a16="http://schemas.microsoft.com/office/drawing/2014/main" id="{3E873D57-C69B-FB4A-72DD-E6B0A338361B}"/>
              </a:ext>
            </a:extLst>
          </p:cNvPr>
          <p:cNvSpPr/>
          <p:nvPr/>
        </p:nvSpPr>
        <p:spPr>
          <a:xfrm>
            <a:off x="2335933" y="2641487"/>
            <a:ext cx="304800" cy="45719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Minus Sign 101">
            <a:extLst>
              <a:ext uri="{FF2B5EF4-FFF2-40B4-BE49-F238E27FC236}">
                <a16:creationId xmlns:a16="http://schemas.microsoft.com/office/drawing/2014/main" id="{3623F6F2-3BEA-9C86-ED33-30D405E4B948}"/>
              </a:ext>
            </a:extLst>
          </p:cNvPr>
          <p:cNvSpPr/>
          <p:nvPr/>
        </p:nvSpPr>
        <p:spPr>
          <a:xfrm>
            <a:off x="2774283" y="2641487"/>
            <a:ext cx="304800" cy="45719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Minus Sign 102">
            <a:extLst>
              <a:ext uri="{FF2B5EF4-FFF2-40B4-BE49-F238E27FC236}">
                <a16:creationId xmlns:a16="http://schemas.microsoft.com/office/drawing/2014/main" id="{4ADE9EBA-F935-D476-31E6-9F6F1365240C}"/>
              </a:ext>
            </a:extLst>
          </p:cNvPr>
          <p:cNvSpPr/>
          <p:nvPr/>
        </p:nvSpPr>
        <p:spPr>
          <a:xfrm>
            <a:off x="3231484" y="2641487"/>
            <a:ext cx="304800" cy="45719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Minus Sign 103">
            <a:extLst>
              <a:ext uri="{FF2B5EF4-FFF2-40B4-BE49-F238E27FC236}">
                <a16:creationId xmlns:a16="http://schemas.microsoft.com/office/drawing/2014/main" id="{5CA340AD-997B-8992-E63F-A613383D2783}"/>
              </a:ext>
            </a:extLst>
          </p:cNvPr>
          <p:cNvSpPr/>
          <p:nvPr/>
        </p:nvSpPr>
        <p:spPr>
          <a:xfrm>
            <a:off x="3674702" y="2641487"/>
            <a:ext cx="304800" cy="45719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Minus Sign 104">
            <a:extLst>
              <a:ext uri="{FF2B5EF4-FFF2-40B4-BE49-F238E27FC236}">
                <a16:creationId xmlns:a16="http://schemas.microsoft.com/office/drawing/2014/main" id="{28687674-DEF2-8295-26E6-864F0D17DAD1}"/>
              </a:ext>
            </a:extLst>
          </p:cNvPr>
          <p:cNvSpPr/>
          <p:nvPr/>
        </p:nvSpPr>
        <p:spPr>
          <a:xfrm>
            <a:off x="4113052" y="2645030"/>
            <a:ext cx="304800" cy="45719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Minus Sign 105">
            <a:extLst>
              <a:ext uri="{FF2B5EF4-FFF2-40B4-BE49-F238E27FC236}">
                <a16:creationId xmlns:a16="http://schemas.microsoft.com/office/drawing/2014/main" id="{F86B34B4-2881-024D-7A82-EA5A76C7E782}"/>
              </a:ext>
            </a:extLst>
          </p:cNvPr>
          <p:cNvSpPr/>
          <p:nvPr/>
        </p:nvSpPr>
        <p:spPr>
          <a:xfrm>
            <a:off x="4524556" y="2641487"/>
            <a:ext cx="304800" cy="45719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Minus Sign 106">
            <a:extLst>
              <a:ext uri="{FF2B5EF4-FFF2-40B4-BE49-F238E27FC236}">
                <a16:creationId xmlns:a16="http://schemas.microsoft.com/office/drawing/2014/main" id="{5DA4BBAD-EBF4-3FF0-51A0-F8930096D04D}"/>
              </a:ext>
            </a:extLst>
          </p:cNvPr>
          <p:cNvSpPr/>
          <p:nvPr/>
        </p:nvSpPr>
        <p:spPr>
          <a:xfrm>
            <a:off x="4947037" y="2641487"/>
            <a:ext cx="304800" cy="45719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Minus Sign 107">
            <a:extLst>
              <a:ext uri="{FF2B5EF4-FFF2-40B4-BE49-F238E27FC236}">
                <a16:creationId xmlns:a16="http://schemas.microsoft.com/office/drawing/2014/main" id="{1689738A-45B0-E533-D2C5-AE1DF32ABE97}"/>
              </a:ext>
            </a:extLst>
          </p:cNvPr>
          <p:cNvSpPr/>
          <p:nvPr/>
        </p:nvSpPr>
        <p:spPr>
          <a:xfrm>
            <a:off x="5358541" y="2641754"/>
            <a:ext cx="304800" cy="45719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4C1ADBA4-9EF9-28C7-DD77-C264DA839EBD}"/>
              </a:ext>
            </a:extLst>
          </p:cNvPr>
          <p:cNvSpPr/>
          <p:nvPr/>
        </p:nvSpPr>
        <p:spPr>
          <a:xfrm rot="2589643">
            <a:off x="2334247" y="4026679"/>
            <a:ext cx="192621" cy="18151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52B464C2-594C-125C-F1C8-EA93BEC3C6D5}"/>
              </a:ext>
            </a:extLst>
          </p:cNvPr>
          <p:cNvSpPr/>
          <p:nvPr/>
        </p:nvSpPr>
        <p:spPr>
          <a:xfrm rot="2589643">
            <a:off x="2951492" y="3360528"/>
            <a:ext cx="192621" cy="18256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BD92E0BB-A8C0-BB66-5A32-CF5ACAAB14CF}"/>
              </a:ext>
            </a:extLst>
          </p:cNvPr>
          <p:cNvSpPr/>
          <p:nvPr/>
        </p:nvSpPr>
        <p:spPr>
          <a:xfrm rot="2589643">
            <a:off x="3612075" y="3979881"/>
            <a:ext cx="192621" cy="18256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AABE1F7E-ED0C-7D17-00AE-605BE1AFB4D5}"/>
              </a:ext>
            </a:extLst>
          </p:cNvPr>
          <p:cNvSpPr/>
          <p:nvPr/>
        </p:nvSpPr>
        <p:spPr>
          <a:xfrm rot="2589643">
            <a:off x="2904532" y="3609284"/>
            <a:ext cx="1128398" cy="619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43C59FA2-6839-6110-B9CD-9843F43617C0}"/>
              </a:ext>
            </a:extLst>
          </p:cNvPr>
          <p:cNvSpPr/>
          <p:nvPr/>
        </p:nvSpPr>
        <p:spPr>
          <a:xfrm rot="7967727">
            <a:off x="2072666" y="3638961"/>
            <a:ext cx="1126150" cy="619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6" name="Picture 115" descr="A group of cars in different colors&#10;&#10;AI-generated content may be incorrect.">
            <a:extLst>
              <a:ext uri="{FF2B5EF4-FFF2-40B4-BE49-F238E27FC236}">
                <a16:creationId xmlns:a16="http://schemas.microsoft.com/office/drawing/2014/main" id="{3349C76F-46B5-5A3C-8DC5-AD88D15386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9" t="16905" r="40119" b="15682"/>
          <a:stretch>
            <a:fillRect/>
          </a:stretch>
        </p:blipFill>
        <p:spPr>
          <a:xfrm rot="16200000">
            <a:off x="5092961" y="2006057"/>
            <a:ext cx="393404" cy="819692"/>
          </a:xfrm>
          <a:prstGeom prst="rect">
            <a:avLst/>
          </a:prstGeom>
        </p:spPr>
      </p:pic>
      <p:pic>
        <p:nvPicPr>
          <p:cNvPr id="2" name="Picture 1" descr="A group of cars in different colors&#10;&#10;AI-generated content may be incorrect.">
            <a:extLst>
              <a:ext uri="{FF2B5EF4-FFF2-40B4-BE49-F238E27FC236}">
                <a16:creationId xmlns:a16="http://schemas.microsoft.com/office/drawing/2014/main" id="{D946CAD8-DA46-B04F-20E8-0530334C40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9" t="16905" r="40119" b="15682"/>
          <a:stretch>
            <a:fillRect/>
          </a:stretch>
        </p:blipFill>
        <p:spPr>
          <a:xfrm rot="5400000">
            <a:off x="798804" y="2503979"/>
            <a:ext cx="393404" cy="81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894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Montserra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ontserrat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3410</TotalTime>
  <Words>418</Words>
  <Application>Microsoft Office PowerPoint</Application>
  <PresentationFormat>Widescreen</PresentationFormat>
  <Paragraphs>70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Aharoni</vt:lpstr>
      <vt:lpstr>Aptos</vt:lpstr>
      <vt:lpstr>Aptos Display</vt:lpstr>
      <vt:lpstr>Arial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ariel yisraelian</dc:creator>
  <cp:lastModifiedBy>ariel yisraelian</cp:lastModifiedBy>
  <cp:revision>35</cp:revision>
  <dcterms:created xsi:type="dcterms:W3CDTF">2025-02-15T16:46:52Z</dcterms:created>
  <dcterms:modified xsi:type="dcterms:W3CDTF">2026-06-18T22:30:33Z</dcterms:modified>
</cp:coreProperties>
</file>